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78" r:id="rId5"/>
    <p:sldId id="283" r:id="rId6"/>
    <p:sldId id="279" r:id="rId7"/>
    <p:sldId id="268" r:id="rId8"/>
    <p:sldId id="269" r:id="rId9"/>
    <p:sldId id="280" r:id="rId10"/>
    <p:sldId id="270" r:id="rId11"/>
    <p:sldId id="271" r:id="rId12"/>
    <p:sldId id="281" r:id="rId13"/>
    <p:sldId id="272" r:id="rId14"/>
    <p:sldId id="284" r:id="rId15"/>
    <p:sldId id="285" r:id="rId16"/>
    <p:sldId id="286" r:id="rId17"/>
    <p:sldId id="287" r:id="rId18"/>
    <p:sldId id="273" r:id="rId19"/>
    <p:sldId id="274" r:id="rId20"/>
    <p:sldId id="267" r:id="rId21"/>
    <p:sldId id="282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E1EE"/>
    <a:srgbClr val="D5F3FF"/>
    <a:srgbClr val="004E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094" autoAdjust="0"/>
  </p:normalViewPr>
  <p:slideViewPr>
    <p:cSldViewPr snapToGrid="0">
      <p:cViewPr>
        <p:scale>
          <a:sx n="100" d="100"/>
          <a:sy n="100" d="100"/>
        </p:scale>
        <p:origin x="226" y="-48"/>
      </p:cViewPr>
      <p:guideLst>
        <p:guide orient="horz" pos="162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나눔바른고딕" panose="020B0603020101020101" pitchFamily="50" charset="-127"/>
        <a:ea typeface="나눔바른고딕" panose="020B0603020101020101" pitchFamily="50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2930caa0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2930caa0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0796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2930caa0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2930caa0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1396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2930caa0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2930caa0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31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2930caa0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2930caa0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82546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2930caa0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2930caa0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8456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2930caa0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2930caa0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51361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2930caa0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2930caa0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90465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2930caa0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2930caa0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86857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2930caa0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2930caa0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2036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마스코트 소개 꼭 했으면 좋겠다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44228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12930caa0e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12930caa0e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2930caa0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2930caa0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2930caa0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2930caa0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7096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2930caa0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2930caa0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0666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2930caa0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2930caa0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9597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2930caa0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2930caa0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0538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2930caa0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2930caa0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982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2930caa0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2930caa0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0476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C038-C824-4734-A9A3-C102631BE329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C640-D243-4C09-9A09-03DE83698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077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바른고딕" panose="020B0603020101020101" pitchFamily="50" charset="-127"/>
          <a:ea typeface="나눔바른고딕" panose="020B060302010102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바른고딕" panose="020B0603020101020101" pitchFamily="50" charset="-127"/>
          <a:ea typeface="나눔바른고딕" panose="020B060302010102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918400" y="692163"/>
            <a:ext cx="5469921" cy="20116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0">
                <a:solidFill>
                  <a:srgbClr val="004E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ICYING</a:t>
            </a:r>
            <a:r>
              <a:rPr lang="ko" sz="10000">
                <a:solidFill>
                  <a:srgbClr val="004E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  <a:endParaRPr sz="10000">
              <a:solidFill>
                <a:srgbClr val="004E9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553357" y="837070"/>
            <a:ext cx="3607788" cy="517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smtClean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아이스팩 리사이클링의 완벽한 마무리</a:t>
            </a:r>
            <a:r>
              <a:rPr lang="en-US" altLang="ko-KR" sz="1500" smtClean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  <a:endParaRPr sz="1500">
              <a:solidFill>
                <a:schemeClr val="bg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rcRect r="21915"/>
          <a:stretch/>
        </p:blipFill>
        <p:spPr>
          <a:xfrm>
            <a:off x="-2680330" y="-465620"/>
            <a:ext cx="5712021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5440" y="2430779"/>
            <a:ext cx="2952793" cy="2952793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387300" y="4068330"/>
            <a:ext cx="50622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ko" sz="1200" smtClean="0">
                <a:solidFill>
                  <a:schemeClr val="bg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2022 </a:t>
            </a:r>
            <a:r>
              <a:rPr lang="en-GB" altLang="ko" sz="1200">
                <a:solidFill>
                  <a:schemeClr val="bg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GDSC KR Winter Hack: </a:t>
            </a:r>
            <a:endParaRPr lang="en-US" altLang="ko" sz="1200" smtClean="0">
              <a:solidFill>
                <a:schemeClr val="bg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smtClean="0">
                <a:solidFill>
                  <a:schemeClr val="bg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프레젠터 </a:t>
            </a:r>
            <a:r>
              <a:rPr lang="ko" sz="1200">
                <a:solidFill>
                  <a:schemeClr val="bg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| </a:t>
            </a:r>
            <a:r>
              <a:rPr lang="en-US" altLang="ko" sz="1200" smtClean="0">
                <a:solidFill>
                  <a:schemeClr val="bg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04_</a:t>
            </a:r>
            <a:r>
              <a:rPr lang="ko" sz="1200" smtClean="0">
                <a:solidFill>
                  <a:schemeClr val="bg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코코넛</a:t>
            </a:r>
            <a:r>
              <a:rPr lang="ko" sz="1200">
                <a:solidFill>
                  <a:schemeClr val="bg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(장성은, 김민지, 권은지, 김서현)</a:t>
            </a:r>
            <a:endParaRPr sz="1200">
              <a:solidFill>
                <a:schemeClr val="bg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9964BE8-11C3-4787-80E2-0D29DC9E97C2}"/>
              </a:ext>
            </a:extLst>
          </p:cNvPr>
          <p:cNvCxnSpPr/>
          <p:nvPr/>
        </p:nvCxnSpPr>
        <p:spPr>
          <a:xfrm>
            <a:off x="0" y="415379"/>
            <a:ext cx="9144000" cy="0"/>
          </a:xfrm>
          <a:prstGeom prst="line">
            <a:avLst/>
          </a:prstGeom>
          <a:ln w="38100">
            <a:solidFill>
              <a:srgbClr val="004E9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40C7BD-1251-4E1A-957B-C4F902E50844}"/>
              </a:ext>
            </a:extLst>
          </p:cNvPr>
          <p:cNvSpPr txBox="1"/>
          <p:nvPr/>
        </p:nvSpPr>
        <p:spPr>
          <a:xfrm>
            <a:off x="3102177" y="186956"/>
            <a:ext cx="293964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mtClean="0">
                <a:solidFill>
                  <a:srgbClr val="004E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 구성 요소</a:t>
            </a:r>
            <a:endParaRPr lang="ko-KR" altLang="en-US" sz="2400">
              <a:solidFill>
                <a:srgbClr val="004E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12" y="537299"/>
            <a:ext cx="7293175" cy="419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24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4397295" y="3408579"/>
            <a:ext cx="1233885" cy="269756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354227" y="1517944"/>
            <a:ext cx="1442814" cy="269756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397295" y="2141435"/>
            <a:ext cx="1111965" cy="269756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192127" y="2482868"/>
            <a:ext cx="980074" cy="269756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9964BE8-11C3-4787-80E2-0D29DC9E97C2}"/>
              </a:ext>
            </a:extLst>
          </p:cNvPr>
          <p:cNvCxnSpPr/>
          <p:nvPr/>
        </p:nvCxnSpPr>
        <p:spPr>
          <a:xfrm>
            <a:off x="0" y="415379"/>
            <a:ext cx="9144000" cy="0"/>
          </a:xfrm>
          <a:prstGeom prst="line">
            <a:avLst/>
          </a:prstGeom>
          <a:ln w="38100">
            <a:solidFill>
              <a:srgbClr val="004E9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40C7BD-1251-4E1A-957B-C4F902E50844}"/>
              </a:ext>
            </a:extLst>
          </p:cNvPr>
          <p:cNvSpPr txBox="1"/>
          <p:nvPr/>
        </p:nvSpPr>
        <p:spPr>
          <a:xfrm>
            <a:off x="3065520" y="186956"/>
            <a:ext cx="301994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mtClean="0">
                <a:solidFill>
                  <a:srgbClr val="004E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Google </a:t>
            </a:r>
            <a:r>
              <a:rPr lang="ko-KR" altLang="en-US" sz="2400" smtClean="0">
                <a:solidFill>
                  <a:srgbClr val="004E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 사용 이유</a:t>
            </a:r>
            <a:endParaRPr lang="ko-KR" altLang="en-US" sz="2400">
              <a:solidFill>
                <a:srgbClr val="004E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610" y="4188822"/>
            <a:ext cx="1565390" cy="95467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14" y="877044"/>
            <a:ext cx="3391787" cy="8072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177" y="3872645"/>
            <a:ext cx="409819" cy="4098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5" t="31165" r="70832" b="48519"/>
          <a:stretch/>
        </p:blipFill>
        <p:spPr>
          <a:xfrm>
            <a:off x="607881" y="1657926"/>
            <a:ext cx="862609" cy="11994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75" t="31106" r="30867" b="48519"/>
          <a:stretch/>
        </p:blipFill>
        <p:spPr>
          <a:xfrm>
            <a:off x="1609828" y="1657926"/>
            <a:ext cx="868335" cy="1202924"/>
          </a:xfrm>
          <a:prstGeom prst="rect">
            <a:avLst/>
          </a:prstGeom>
        </p:spPr>
      </p:pic>
      <p:pic>
        <p:nvPicPr>
          <p:cNvPr id="10" name="Picture 8" descr="https://logos-download.com/wp-content/uploads/2016/05/Google_Maps_logo_wordmark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88" y="3425241"/>
            <a:ext cx="2983292" cy="55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7" t="31425" r="79599" b="48698"/>
          <a:stretch/>
        </p:blipFill>
        <p:spPr>
          <a:xfrm>
            <a:off x="2617501" y="1666635"/>
            <a:ext cx="812379" cy="1172346"/>
          </a:xfrm>
          <a:prstGeom prst="rect">
            <a:avLst/>
          </a:prstGeom>
        </p:spPr>
      </p:pic>
      <p:sp>
        <p:nvSpPr>
          <p:cNvPr id="12" name="Google Shape;66;p14"/>
          <p:cNvSpPr txBox="1">
            <a:spLocks/>
          </p:cNvSpPr>
          <p:nvPr/>
        </p:nvSpPr>
        <p:spPr>
          <a:xfrm>
            <a:off x="3867536" y="3259167"/>
            <a:ext cx="4435866" cy="1636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300" b="1"/>
              <a:t>간단하게 </a:t>
            </a:r>
            <a:r>
              <a:rPr lang="en-US" altLang="ko-KR" sz="1300" b="1"/>
              <a:t>API </a:t>
            </a:r>
            <a:r>
              <a:rPr lang="ko-KR" altLang="en-US" sz="1300" b="1"/>
              <a:t>호출로 위도</a:t>
            </a:r>
            <a:r>
              <a:rPr lang="en-US" altLang="ko-KR" sz="1300" b="1"/>
              <a:t>, </a:t>
            </a:r>
            <a:r>
              <a:rPr lang="ko-KR" altLang="en-US" sz="1300" b="1"/>
              <a:t>경도 값을 구할 수 있었으며</a:t>
            </a:r>
            <a:r>
              <a:rPr lang="ko-KR" altLang="en-US" sz="1300"/>
              <a:t> 전세계의 방대한 지도 데이터를 가지고 있는 구글 지도로 </a:t>
            </a:r>
            <a:r>
              <a:rPr lang="ko-KR" altLang="en-US" sz="1300" b="1"/>
              <a:t>해외 확장 용이</a:t>
            </a:r>
            <a:r>
              <a:rPr lang="ko-KR" altLang="en-US" sz="1300"/>
              <a:t>할 것으로 기대함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11" name="Google Shape;66;p14"/>
          <p:cNvSpPr txBox="1">
            <a:spLocks noGrp="1"/>
          </p:cNvSpPr>
          <p:nvPr>
            <p:ph type="body" idx="1"/>
          </p:nvPr>
        </p:nvSpPr>
        <p:spPr>
          <a:xfrm>
            <a:off x="3867239" y="1061731"/>
            <a:ext cx="5574745" cy="17019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300"/>
              <a:t>서버를 직접 구매할 때 고려해야 할 전력</a:t>
            </a:r>
            <a:r>
              <a:rPr lang="en-US" altLang="ko-KR" sz="1300"/>
              <a:t>, </a:t>
            </a:r>
            <a:r>
              <a:rPr lang="ko-KR" altLang="en-US" sz="1300"/>
              <a:t>위치</a:t>
            </a:r>
            <a:r>
              <a:rPr lang="en-US" altLang="ko-KR" sz="1300"/>
              <a:t>, </a:t>
            </a:r>
            <a:r>
              <a:rPr lang="ko-KR" altLang="en-US" sz="1300"/>
              <a:t>서버 세팅</a:t>
            </a:r>
            <a:r>
              <a:rPr lang="en-US" altLang="ko-KR" sz="1300"/>
              <a:t>, </a:t>
            </a:r>
            <a:r>
              <a:rPr lang="ko-KR" altLang="en-US" sz="1300"/>
              <a:t>확장성을 고민하지 않고 </a:t>
            </a:r>
            <a:r>
              <a:rPr lang="ko-KR" altLang="en-US" sz="1300" b="1"/>
              <a:t>서비스 운영에만 집중</a:t>
            </a:r>
            <a:r>
              <a:rPr lang="ko-KR" altLang="en-US" sz="1300"/>
              <a:t>할 수 있다</a:t>
            </a:r>
            <a:r>
              <a:rPr lang="en-US" altLang="ko-KR" sz="1300" smtClean="0"/>
              <a:t>.</a:t>
            </a:r>
          </a:p>
          <a:p>
            <a:pPr lvl="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300"/>
              <a:t>사진</a:t>
            </a:r>
            <a:r>
              <a:rPr lang="en-US" altLang="ko-KR" sz="1300"/>
              <a:t>, </a:t>
            </a:r>
            <a:r>
              <a:rPr lang="ko-KR" altLang="en-US" sz="1300"/>
              <a:t>동영상과 같은 정적 파일을 저장하는 버킷</a:t>
            </a:r>
            <a:r>
              <a:rPr lang="en-US" altLang="ko-KR" sz="1300"/>
              <a:t>, </a:t>
            </a:r>
            <a:r>
              <a:rPr lang="ko-KR" altLang="en-US" sz="1300"/>
              <a:t>미디어 요소들을 </a:t>
            </a:r>
            <a:r>
              <a:rPr lang="ko-KR" altLang="en-US" sz="1300" b="1"/>
              <a:t>효율적으로 관리할 수 있음</a:t>
            </a:r>
            <a:endParaRPr lang="en-US" altLang="ko-KR" sz="1300" b="1" smtClean="0"/>
          </a:p>
          <a:p>
            <a:pPr lvl="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300"/>
              <a:t>서버리스로</a:t>
            </a:r>
            <a:r>
              <a:rPr lang="ko-KR" altLang="en-US" sz="1300" b="1"/>
              <a:t> </a:t>
            </a:r>
            <a:r>
              <a:rPr lang="ko-KR" altLang="en-US" sz="1300" b="1" smtClean="0"/>
              <a:t>빠르게 </a:t>
            </a:r>
            <a:r>
              <a:rPr lang="ko-KR" altLang="en-US" sz="1300" b="1"/>
              <a:t>웹 배포</a:t>
            </a:r>
            <a:endParaRPr lang="en-US" altLang="ko-KR" sz="13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0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1"/>
            <a:ext cx="9144000" cy="4572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9964BE8-11C3-4787-80E2-0D29DC9E97C2}"/>
              </a:ext>
            </a:extLst>
          </p:cNvPr>
          <p:cNvCxnSpPr/>
          <p:nvPr/>
        </p:nvCxnSpPr>
        <p:spPr>
          <a:xfrm>
            <a:off x="0" y="415379"/>
            <a:ext cx="9144000" cy="0"/>
          </a:xfrm>
          <a:prstGeom prst="line">
            <a:avLst/>
          </a:prstGeom>
          <a:ln w="38100">
            <a:solidFill>
              <a:srgbClr val="004E9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40C7BD-1251-4E1A-957B-C4F902E50844}"/>
              </a:ext>
            </a:extLst>
          </p:cNvPr>
          <p:cNvSpPr txBox="1"/>
          <p:nvPr/>
        </p:nvSpPr>
        <p:spPr>
          <a:xfrm>
            <a:off x="3102177" y="186956"/>
            <a:ext cx="293964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mtClean="0">
                <a:solidFill>
                  <a:srgbClr val="004E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아키텍처</a:t>
            </a:r>
            <a:endParaRPr lang="ko-KR" altLang="en-US" sz="2400">
              <a:solidFill>
                <a:srgbClr val="004E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217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rgbClr val="D7E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9964BE8-11C3-4787-80E2-0D29DC9E97C2}"/>
              </a:ext>
            </a:extLst>
          </p:cNvPr>
          <p:cNvCxnSpPr/>
          <p:nvPr/>
        </p:nvCxnSpPr>
        <p:spPr>
          <a:xfrm>
            <a:off x="0" y="415379"/>
            <a:ext cx="9144000" cy="0"/>
          </a:xfrm>
          <a:prstGeom prst="line">
            <a:avLst/>
          </a:prstGeom>
          <a:ln w="38100">
            <a:solidFill>
              <a:srgbClr val="004E9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40C7BD-1251-4E1A-957B-C4F902E50844}"/>
              </a:ext>
            </a:extLst>
          </p:cNvPr>
          <p:cNvSpPr txBox="1"/>
          <p:nvPr/>
        </p:nvSpPr>
        <p:spPr>
          <a:xfrm>
            <a:off x="3102177" y="186956"/>
            <a:ext cx="2939646" cy="461665"/>
          </a:xfrm>
          <a:prstGeom prst="rect">
            <a:avLst/>
          </a:prstGeom>
          <a:solidFill>
            <a:srgbClr val="D7E1E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mtClean="0">
                <a:solidFill>
                  <a:srgbClr val="004E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UI/UX</a:t>
            </a:r>
            <a:endParaRPr lang="ko-KR" altLang="en-US" sz="2400">
              <a:solidFill>
                <a:srgbClr val="004E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36" y="724764"/>
            <a:ext cx="7855528" cy="441873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36" y="724763"/>
            <a:ext cx="7855531" cy="44187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610" y="4188822"/>
            <a:ext cx="1565390" cy="95467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22313" y="4930140"/>
            <a:ext cx="1306010" cy="213360"/>
          </a:xfrm>
          <a:prstGeom prst="rect">
            <a:avLst/>
          </a:prstGeom>
          <a:solidFill>
            <a:srgbClr val="D7E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67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rgbClr val="D7E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9964BE8-11C3-4787-80E2-0D29DC9E97C2}"/>
              </a:ext>
            </a:extLst>
          </p:cNvPr>
          <p:cNvCxnSpPr/>
          <p:nvPr/>
        </p:nvCxnSpPr>
        <p:spPr>
          <a:xfrm>
            <a:off x="0" y="415379"/>
            <a:ext cx="9144000" cy="0"/>
          </a:xfrm>
          <a:prstGeom prst="line">
            <a:avLst/>
          </a:prstGeom>
          <a:ln w="38100">
            <a:solidFill>
              <a:srgbClr val="004E9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40C7BD-1251-4E1A-957B-C4F902E50844}"/>
              </a:ext>
            </a:extLst>
          </p:cNvPr>
          <p:cNvSpPr txBox="1"/>
          <p:nvPr/>
        </p:nvSpPr>
        <p:spPr>
          <a:xfrm>
            <a:off x="3102177" y="186956"/>
            <a:ext cx="2939646" cy="461665"/>
          </a:xfrm>
          <a:prstGeom prst="rect">
            <a:avLst/>
          </a:prstGeom>
          <a:solidFill>
            <a:srgbClr val="D7E1E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mtClean="0">
                <a:solidFill>
                  <a:srgbClr val="004E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UI/UX</a:t>
            </a:r>
            <a:endParaRPr lang="ko-KR" altLang="en-US" sz="2400">
              <a:solidFill>
                <a:srgbClr val="004E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36" y="724764"/>
            <a:ext cx="7855528" cy="44187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74" y="681811"/>
            <a:ext cx="7855531" cy="44187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610" y="4188822"/>
            <a:ext cx="1565390" cy="95467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67315" y="4876800"/>
            <a:ext cx="1306010" cy="245223"/>
          </a:xfrm>
          <a:prstGeom prst="rect">
            <a:avLst/>
          </a:prstGeom>
          <a:solidFill>
            <a:srgbClr val="D7E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55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rgbClr val="D7E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9964BE8-11C3-4787-80E2-0D29DC9E97C2}"/>
              </a:ext>
            </a:extLst>
          </p:cNvPr>
          <p:cNvCxnSpPr/>
          <p:nvPr/>
        </p:nvCxnSpPr>
        <p:spPr>
          <a:xfrm>
            <a:off x="0" y="415379"/>
            <a:ext cx="9144000" cy="0"/>
          </a:xfrm>
          <a:prstGeom prst="line">
            <a:avLst/>
          </a:prstGeom>
          <a:ln w="38100">
            <a:solidFill>
              <a:srgbClr val="004E9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40C7BD-1251-4E1A-957B-C4F902E50844}"/>
              </a:ext>
            </a:extLst>
          </p:cNvPr>
          <p:cNvSpPr txBox="1"/>
          <p:nvPr/>
        </p:nvSpPr>
        <p:spPr>
          <a:xfrm>
            <a:off x="3102177" y="186956"/>
            <a:ext cx="2939646" cy="461665"/>
          </a:xfrm>
          <a:prstGeom prst="rect">
            <a:avLst/>
          </a:prstGeom>
          <a:solidFill>
            <a:srgbClr val="D7E1E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mtClean="0">
                <a:solidFill>
                  <a:srgbClr val="004E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UI/UX</a:t>
            </a:r>
            <a:endParaRPr lang="ko-KR" altLang="en-US" sz="2400">
              <a:solidFill>
                <a:srgbClr val="004E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36" y="724764"/>
            <a:ext cx="7855528" cy="44187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36" y="724764"/>
            <a:ext cx="7855531" cy="44187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610" y="4188822"/>
            <a:ext cx="1565390" cy="95467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44233" y="4408870"/>
            <a:ext cx="1306010" cy="734630"/>
          </a:xfrm>
          <a:prstGeom prst="rect">
            <a:avLst/>
          </a:prstGeom>
          <a:solidFill>
            <a:srgbClr val="D7E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50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rgbClr val="D7E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9964BE8-11C3-4787-80E2-0D29DC9E97C2}"/>
              </a:ext>
            </a:extLst>
          </p:cNvPr>
          <p:cNvCxnSpPr/>
          <p:nvPr/>
        </p:nvCxnSpPr>
        <p:spPr>
          <a:xfrm>
            <a:off x="0" y="415379"/>
            <a:ext cx="9144000" cy="0"/>
          </a:xfrm>
          <a:prstGeom prst="line">
            <a:avLst/>
          </a:prstGeom>
          <a:ln w="38100">
            <a:solidFill>
              <a:srgbClr val="004E9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40C7BD-1251-4E1A-957B-C4F902E50844}"/>
              </a:ext>
            </a:extLst>
          </p:cNvPr>
          <p:cNvSpPr txBox="1"/>
          <p:nvPr/>
        </p:nvSpPr>
        <p:spPr>
          <a:xfrm>
            <a:off x="3102177" y="186956"/>
            <a:ext cx="2939646" cy="461665"/>
          </a:xfrm>
          <a:prstGeom prst="rect">
            <a:avLst/>
          </a:prstGeom>
          <a:solidFill>
            <a:srgbClr val="D7E1E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mtClean="0">
                <a:solidFill>
                  <a:srgbClr val="004E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UI/UX</a:t>
            </a:r>
            <a:endParaRPr lang="ko-KR" altLang="en-US" sz="2400">
              <a:solidFill>
                <a:srgbClr val="004E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36" y="724764"/>
            <a:ext cx="7855528" cy="44187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35" y="643803"/>
            <a:ext cx="7999461" cy="44996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610" y="4188822"/>
            <a:ext cx="1565390" cy="95467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00304" y="4408869"/>
            <a:ext cx="1306010" cy="734630"/>
          </a:xfrm>
          <a:prstGeom prst="rect">
            <a:avLst/>
          </a:prstGeom>
          <a:solidFill>
            <a:srgbClr val="D7E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88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rgbClr val="D7E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9964BE8-11C3-4787-80E2-0D29DC9E97C2}"/>
              </a:ext>
            </a:extLst>
          </p:cNvPr>
          <p:cNvCxnSpPr/>
          <p:nvPr/>
        </p:nvCxnSpPr>
        <p:spPr>
          <a:xfrm>
            <a:off x="0" y="415379"/>
            <a:ext cx="9144000" cy="0"/>
          </a:xfrm>
          <a:prstGeom prst="line">
            <a:avLst/>
          </a:prstGeom>
          <a:ln w="38100">
            <a:solidFill>
              <a:srgbClr val="004E9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40C7BD-1251-4E1A-957B-C4F902E50844}"/>
              </a:ext>
            </a:extLst>
          </p:cNvPr>
          <p:cNvSpPr txBox="1"/>
          <p:nvPr/>
        </p:nvSpPr>
        <p:spPr>
          <a:xfrm>
            <a:off x="3102177" y="186956"/>
            <a:ext cx="2939646" cy="461665"/>
          </a:xfrm>
          <a:prstGeom prst="rect">
            <a:avLst/>
          </a:prstGeom>
          <a:solidFill>
            <a:srgbClr val="D7E1E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mtClean="0">
                <a:solidFill>
                  <a:srgbClr val="004E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UI/UX</a:t>
            </a:r>
            <a:endParaRPr lang="ko-KR" altLang="en-US" sz="2400">
              <a:solidFill>
                <a:srgbClr val="004E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36" y="724764"/>
            <a:ext cx="7855528" cy="44187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417" y="813844"/>
            <a:ext cx="7697165" cy="43296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610" y="4188822"/>
            <a:ext cx="1565390" cy="95467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51905" y="4408869"/>
            <a:ext cx="1306010" cy="734630"/>
          </a:xfrm>
          <a:prstGeom prst="rect">
            <a:avLst/>
          </a:prstGeom>
          <a:solidFill>
            <a:srgbClr val="D7E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1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214415" y="3169652"/>
            <a:ext cx="1660605" cy="306299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084875" y="2092608"/>
            <a:ext cx="3493735" cy="269756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9964BE8-11C3-4787-80E2-0D29DC9E97C2}"/>
              </a:ext>
            </a:extLst>
          </p:cNvPr>
          <p:cNvCxnSpPr/>
          <p:nvPr/>
        </p:nvCxnSpPr>
        <p:spPr>
          <a:xfrm>
            <a:off x="0" y="415379"/>
            <a:ext cx="9144000" cy="0"/>
          </a:xfrm>
          <a:prstGeom prst="line">
            <a:avLst/>
          </a:prstGeom>
          <a:ln w="38100">
            <a:solidFill>
              <a:srgbClr val="004E9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40C7BD-1251-4E1A-957B-C4F902E50844}"/>
              </a:ext>
            </a:extLst>
          </p:cNvPr>
          <p:cNvSpPr txBox="1"/>
          <p:nvPr/>
        </p:nvSpPr>
        <p:spPr>
          <a:xfrm>
            <a:off x="3102177" y="186956"/>
            <a:ext cx="293964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mtClean="0">
                <a:solidFill>
                  <a:srgbClr val="004E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성장 가능 전략</a:t>
            </a:r>
            <a:endParaRPr lang="ko-KR" altLang="en-US" sz="2400">
              <a:solidFill>
                <a:srgbClr val="004E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610" y="4188822"/>
            <a:ext cx="1565390" cy="954677"/>
          </a:xfrm>
          <a:prstGeom prst="rect">
            <a:avLst/>
          </a:prstGeom>
        </p:spPr>
      </p:pic>
      <p:sp>
        <p:nvSpPr>
          <p:cNvPr id="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48340" y="1545765"/>
            <a:ext cx="8604069" cy="2188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>
              <a:lnSpc>
                <a:spcPct val="160000"/>
              </a:lnSpc>
              <a:buNone/>
            </a:pPr>
            <a:r>
              <a:rPr lang="en-US" altLang="ko-KR" sz="1500" smtClean="0">
                <a:solidFill>
                  <a:schemeClr val="tx1"/>
                </a:solidFill>
              </a:rPr>
              <a:t>1. </a:t>
            </a:r>
            <a:r>
              <a:rPr lang="ko-KR" altLang="en-US" sz="1500" smtClean="0">
                <a:solidFill>
                  <a:schemeClr val="tx1"/>
                </a:solidFill>
              </a:rPr>
              <a:t>단순하게 </a:t>
            </a:r>
            <a:r>
              <a:rPr lang="ko-KR" altLang="en-US" sz="1500">
                <a:solidFill>
                  <a:schemeClr val="tx1"/>
                </a:solidFill>
              </a:rPr>
              <a:t>아이스팩을 주고 받는 교환 목적성 플랫폼이 아닌</a:t>
            </a:r>
            <a:r>
              <a:rPr lang="en-US" altLang="ko-KR" sz="1500">
                <a:solidFill>
                  <a:schemeClr val="tx1"/>
                </a:solidFill>
              </a:rPr>
              <a:t>, </a:t>
            </a:r>
            <a:endParaRPr lang="en-US" altLang="ko-KR" sz="1500" smtClean="0">
              <a:solidFill>
                <a:schemeClr val="tx1"/>
              </a:solidFill>
            </a:endParaRPr>
          </a:p>
          <a:p>
            <a:pPr marL="114300" lvl="0" indent="0">
              <a:lnSpc>
                <a:spcPct val="160000"/>
              </a:lnSpc>
              <a:buNone/>
            </a:pPr>
            <a:r>
              <a:rPr lang="ko-KR" altLang="en-US" sz="1500" smtClean="0">
                <a:solidFill>
                  <a:schemeClr val="tx1"/>
                </a:solidFill>
              </a:rPr>
              <a:t>     지역 </a:t>
            </a:r>
            <a:r>
              <a:rPr lang="ko-KR" altLang="en-US" sz="1500">
                <a:solidFill>
                  <a:schemeClr val="tx1"/>
                </a:solidFill>
              </a:rPr>
              <a:t>주민들이 리사이클링 목적으로 </a:t>
            </a:r>
            <a:r>
              <a:rPr lang="ko-KR" altLang="en-US" sz="1500" smtClean="0">
                <a:solidFill>
                  <a:schemeClr val="tx1"/>
                </a:solidFill>
              </a:rPr>
              <a:t>생산한</a:t>
            </a:r>
            <a:r>
              <a:rPr lang="en-US" altLang="ko-KR" sz="1500" smtClean="0">
                <a:solidFill>
                  <a:schemeClr val="tx1"/>
                </a:solidFill>
              </a:rPr>
              <a:t> </a:t>
            </a:r>
            <a:r>
              <a:rPr lang="ko-KR" altLang="en-US" sz="1500" b="1" smtClean="0">
                <a:solidFill>
                  <a:schemeClr val="tx1"/>
                </a:solidFill>
              </a:rPr>
              <a:t>‘</a:t>
            </a:r>
            <a:r>
              <a:rPr lang="ko-KR" altLang="en-US" sz="1500" b="1">
                <a:solidFill>
                  <a:schemeClr val="tx1"/>
                </a:solidFill>
              </a:rPr>
              <a:t>컨텐츠를 소비할 수 있는 플랫폼’으로서의 </a:t>
            </a:r>
            <a:r>
              <a:rPr lang="ko-KR" altLang="en-US" sz="1500" b="1" smtClean="0">
                <a:solidFill>
                  <a:schemeClr val="tx1"/>
                </a:solidFill>
              </a:rPr>
              <a:t>역할</a:t>
            </a:r>
            <a:r>
              <a:rPr lang="ko-KR" altLang="en-US" sz="1500" smtClean="0">
                <a:solidFill>
                  <a:schemeClr val="tx1"/>
                </a:solidFill>
              </a:rPr>
              <a:t>을 </a:t>
            </a:r>
            <a:r>
              <a:rPr lang="ko-KR" altLang="en-US" sz="1500">
                <a:solidFill>
                  <a:schemeClr val="tx1"/>
                </a:solidFill>
              </a:rPr>
              <a:t>하게 한다</a:t>
            </a:r>
            <a:r>
              <a:rPr lang="en-US" altLang="ko-KR" sz="1500">
                <a:solidFill>
                  <a:schemeClr val="tx1"/>
                </a:solidFill>
              </a:rPr>
              <a:t>.</a:t>
            </a:r>
          </a:p>
          <a:p>
            <a:pPr marL="114300" lvl="0" indent="0">
              <a:lnSpc>
                <a:spcPct val="160000"/>
              </a:lnSpc>
              <a:buNone/>
            </a:pPr>
            <a:endParaRPr lang="en-US" altLang="ko-KR" sz="1500">
              <a:solidFill>
                <a:schemeClr val="tx1"/>
              </a:solidFill>
            </a:endParaRPr>
          </a:p>
          <a:p>
            <a:pPr marL="114300" lvl="0" indent="0">
              <a:lnSpc>
                <a:spcPct val="160000"/>
              </a:lnSpc>
              <a:buNone/>
            </a:pPr>
            <a:r>
              <a:rPr lang="en-US" altLang="ko-KR" sz="1500" smtClean="0">
                <a:solidFill>
                  <a:schemeClr val="tx1"/>
                </a:solidFill>
              </a:rPr>
              <a:t>2. </a:t>
            </a:r>
            <a:r>
              <a:rPr lang="ko-KR" altLang="en-US" sz="1500" smtClean="0">
                <a:solidFill>
                  <a:schemeClr val="tx1"/>
                </a:solidFill>
              </a:rPr>
              <a:t>지역 </a:t>
            </a:r>
            <a:r>
              <a:rPr lang="ko-KR" altLang="en-US" sz="1500">
                <a:solidFill>
                  <a:schemeClr val="tx1"/>
                </a:solidFill>
              </a:rPr>
              <a:t>주민들이 유용하게 이용할 수 있는 서비스를 연계해주는 온디맨드</a:t>
            </a:r>
            <a:r>
              <a:rPr lang="en-US" altLang="ko-KR" sz="1500">
                <a:solidFill>
                  <a:schemeClr val="tx1"/>
                </a:solidFill>
              </a:rPr>
              <a:t>(On-Demand) </a:t>
            </a:r>
            <a:endParaRPr lang="en-US" altLang="ko-KR" sz="1500" smtClean="0">
              <a:solidFill>
                <a:schemeClr val="tx1"/>
              </a:solidFill>
            </a:endParaRPr>
          </a:p>
          <a:p>
            <a:pPr marL="114300" lvl="0" indent="0">
              <a:lnSpc>
                <a:spcPct val="160000"/>
              </a:lnSpc>
              <a:buNone/>
            </a:pPr>
            <a:r>
              <a:rPr lang="en-US" altLang="ko-KR" sz="1500" smtClean="0">
                <a:solidFill>
                  <a:schemeClr val="tx1"/>
                </a:solidFill>
              </a:rPr>
              <a:t>     O2O(Offline </a:t>
            </a:r>
            <a:r>
              <a:rPr lang="en-US" altLang="ko-KR" sz="1500">
                <a:solidFill>
                  <a:schemeClr val="tx1"/>
                </a:solidFill>
              </a:rPr>
              <a:t>to Online) </a:t>
            </a:r>
            <a:r>
              <a:rPr lang="ko-KR" altLang="en-US" sz="1500">
                <a:solidFill>
                  <a:schemeClr val="tx1"/>
                </a:solidFill>
              </a:rPr>
              <a:t>서비스 플랫폼으로</a:t>
            </a:r>
            <a:r>
              <a:rPr lang="ko-KR" altLang="en-US" sz="1500" b="1">
                <a:solidFill>
                  <a:schemeClr val="tx1"/>
                </a:solidFill>
              </a:rPr>
              <a:t> 지역 커뮤니티를 형성</a:t>
            </a:r>
            <a:r>
              <a:rPr lang="ko-KR" altLang="en-US" sz="1500">
                <a:solidFill>
                  <a:schemeClr val="tx1"/>
                </a:solidFill>
              </a:rPr>
              <a:t>한다</a:t>
            </a:r>
            <a:r>
              <a:rPr lang="en-US" altLang="ko-KR" sz="150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286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822909" y="3901440"/>
            <a:ext cx="2206804" cy="222196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68045" y="3233507"/>
            <a:ext cx="1054660" cy="248890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68043" y="2225040"/>
            <a:ext cx="1755701" cy="231361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68044" y="1187361"/>
            <a:ext cx="2449609" cy="260573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21413" t="4372" r="21152" b="6082"/>
          <a:stretch/>
        </p:blipFill>
        <p:spPr>
          <a:xfrm>
            <a:off x="5415762" y="877044"/>
            <a:ext cx="3715603" cy="29464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9964BE8-11C3-4787-80E2-0D29DC9E97C2}"/>
              </a:ext>
            </a:extLst>
          </p:cNvPr>
          <p:cNvCxnSpPr/>
          <p:nvPr/>
        </p:nvCxnSpPr>
        <p:spPr>
          <a:xfrm>
            <a:off x="0" y="415379"/>
            <a:ext cx="9144000" cy="0"/>
          </a:xfrm>
          <a:prstGeom prst="line">
            <a:avLst/>
          </a:prstGeom>
          <a:ln w="38100">
            <a:solidFill>
              <a:srgbClr val="004E9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40C7BD-1251-4E1A-957B-C4F902E50844}"/>
              </a:ext>
            </a:extLst>
          </p:cNvPr>
          <p:cNvSpPr txBox="1"/>
          <p:nvPr/>
        </p:nvSpPr>
        <p:spPr>
          <a:xfrm>
            <a:off x="3102177" y="186956"/>
            <a:ext cx="293964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mtClean="0">
                <a:solidFill>
                  <a:srgbClr val="004E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차별성 및 독창성</a:t>
            </a:r>
            <a:endParaRPr lang="ko-KR" altLang="en-US" sz="2400">
              <a:solidFill>
                <a:srgbClr val="004E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610" y="4188822"/>
            <a:ext cx="1565390" cy="954677"/>
          </a:xfrm>
          <a:prstGeom prst="rect">
            <a:avLst/>
          </a:prstGeom>
        </p:spPr>
      </p:pic>
      <p:sp>
        <p:nvSpPr>
          <p:cNvPr id="9" name="Google Shape;66;p14"/>
          <p:cNvSpPr txBox="1">
            <a:spLocks noGrp="1"/>
          </p:cNvSpPr>
          <p:nvPr>
            <p:ph type="body" idx="1"/>
          </p:nvPr>
        </p:nvSpPr>
        <p:spPr>
          <a:xfrm>
            <a:off x="269965" y="1110285"/>
            <a:ext cx="8604069" cy="2188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1400" b="1">
                <a:solidFill>
                  <a:schemeClr val="tx1"/>
                </a:solidFill>
              </a:rPr>
              <a:t>저렴한 비용으로 시스템 구축 가능</a:t>
            </a:r>
            <a:r>
              <a:rPr lang="ko-KR" altLang="en-US" sz="1400">
                <a:solidFill>
                  <a:schemeClr val="tx1"/>
                </a:solidFill>
              </a:rPr>
              <a:t> </a:t>
            </a:r>
            <a:r>
              <a:rPr lang="en-US" altLang="ko-KR" sz="1400" smtClean="0">
                <a:solidFill>
                  <a:schemeClr val="tx1"/>
                </a:solidFill>
              </a:rPr>
              <a:t>: </a:t>
            </a:r>
          </a:p>
          <a:p>
            <a:pPr marL="114300" indent="0">
              <a:buNone/>
            </a:pPr>
            <a:r>
              <a:rPr lang="ko-KR" altLang="en-US" sz="1000" smtClean="0">
                <a:solidFill>
                  <a:schemeClr val="tx1"/>
                </a:solidFill>
              </a:rPr>
              <a:t>기존에 지자체에서 진행하고 있는 시스템은 수거</a:t>
            </a:r>
            <a:r>
              <a:rPr lang="en-US" altLang="ko-KR" sz="1000" smtClean="0">
                <a:solidFill>
                  <a:schemeClr val="tx1"/>
                </a:solidFill>
              </a:rPr>
              <a:t>, </a:t>
            </a:r>
            <a:r>
              <a:rPr lang="ko-KR" altLang="en-US" sz="1000" smtClean="0">
                <a:solidFill>
                  <a:schemeClr val="tx1"/>
                </a:solidFill>
              </a:rPr>
              <a:t>선별</a:t>
            </a:r>
            <a:r>
              <a:rPr lang="en-US" altLang="ko-KR" sz="1000" smtClean="0">
                <a:solidFill>
                  <a:schemeClr val="tx1"/>
                </a:solidFill>
              </a:rPr>
              <a:t>, </a:t>
            </a:r>
            <a:r>
              <a:rPr lang="ko-KR" altLang="en-US" sz="1000" smtClean="0">
                <a:solidFill>
                  <a:schemeClr val="tx1"/>
                </a:solidFill>
              </a:rPr>
              <a:t>배부 등의 관리하는 과정에서 </a:t>
            </a:r>
            <a:endParaRPr lang="en-US" altLang="ko-KR" sz="1000" smtClean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ko-KR" altLang="en-US" sz="1000" smtClean="0">
                <a:solidFill>
                  <a:schemeClr val="tx1"/>
                </a:solidFill>
              </a:rPr>
              <a:t>많은 </a:t>
            </a:r>
            <a:r>
              <a:rPr lang="ko-KR" altLang="en-US" sz="1000" smtClean="0">
                <a:solidFill>
                  <a:schemeClr val="tx1"/>
                </a:solidFill>
              </a:rPr>
              <a:t>시간과 인력이 사용되고</a:t>
            </a:r>
            <a:r>
              <a:rPr lang="en-US" altLang="ko-KR" sz="1000" smtClean="0">
                <a:solidFill>
                  <a:schemeClr val="tx1"/>
                </a:solidFill>
              </a:rPr>
              <a:t>, </a:t>
            </a:r>
            <a:r>
              <a:rPr lang="ko-KR" altLang="en-US" sz="1000" smtClean="0">
                <a:solidFill>
                  <a:schemeClr val="tx1"/>
                </a:solidFill>
              </a:rPr>
              <a:t>제대로 관리도 되지 못하고 있다</a:t>
            </a:r>
            <a:r>
              <a:rPr lang="en-US" altLang="ko-KR" sz="1000" smtClean="0">
                <a:solidFill>
                  <a:schemeClr val="tx1"/>
                </a:solidFill>
              </a:rPr>
              <a:t>. </a:t>
            </a:r>
            <a:endParaRPr lang="en-US" altLang="ko-KR" sz="1000" smtClean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ko-KR" altLang="en-US" sz="1000" smtClean="0">
                <a:solidFill>
                  <a:schemeClr val="tx1"/>
                </a:solidFill>
              </a:rPr>
              <a:t>아이싱은 </a:t>
            </a:r>
            <a:r>
              <a:rPr lang="ko-KR" altLang="en-US" sz="1000" smtClean="0">
                <a:solidFill>
                  <a:schemeClr val="tx1"/>
                </a:solidFill>
              </a:rPr>
              <a:t>기부자 </a:t>
            </a:r>
            <a:r>
              <a:rPr lang="en-US" altLang="ko-KR" sz="1000" smtClean="0">
                <a:solidFill>
                  <a:schemeClr val="tx1"/>
                </a:solidFill>
              </a:rPr>
              <a:t>- </a:t>
            </a:r>
            <a:r>
              <a:rPr lang="ko-KR" altLang="en-US" sz="1000" smtClean="0">
                <a:solidFill>
                  <a:schemeClr val="tx1"/>
                </a:solidFill>
              </a:rPr>
              <a:t>업주가 </a:t>
            </a:r>
            <a:r>
              <a:rPr lang="en-US" altLang="ko-KR" sz="1000" smtClean="0">
                <a:solidFill>
                  <a:schemeClr val="tx1"/>
                </a:solidFill>
              </a:rPr>
              <a:t>1:1</a:t>
            </a:r>
            <a:r>
              <a:rPr lang="ko-KR" altLang="en-US" sz="1000" smtClean="0">
                <a:solidFill>
                  <a:schemeClr val="tx1"/>
                </a:solidFill>
              </a:rPr>
              <a:t>로 중간 단계없이 빠르게 순환 가능한 시스템이다</a:t>
            </a:r>
            <a:r>
              <a:rPr lang="en-US" altLang="ko-KR" sz="1000" smtClean="0">
                <a:solidFill>
                  <a:schemeClr val="tx1"/>
                </a:solidFill>
              </a:rPr>
              <a:t>.</a:t>
            </a:r>
          </a:p>
          <a:p>
            <a:pPr marL="114300" indent="0">
              <a:buNone/>
            </a:pPr>
            <a:endParaRPr lang="en-US" altLang="ko-KR" sz="1400">
              <a:solidFill>
                <a:schemeClr val="tx1"/>
              </a:solidFill>
            </a:endParaRPr>
          </a:p>
          <a:p>
            <a:r>
              <a:rPr lang="ko-KR" altLang="en-US" sz="1400" b="1">
                <a:solidFill>
                  <a:schemeClr val="tx1"/>
                </a:solidFill>
              </a:rPr>
              <a:t>참여에 제한없는 시스템</a:t>
            </a:r>
            <a:r>
              <a:rPr lang="ko-KR" altLang="en-US" sz="1400">
                <a:solidFill>
                  <a:schemeClr val="tx1"/>
                </a:solidFill>
              </a:rPr>
              <a:t> </a:t>
            </a:r>
            <a:r>
              <a:rPr lang="en-US" altLang="ko-KR" sz="1400">
                <a:solidFill>
                  <a:schemeClr val="tx1"/>
                </a:solidFill>
              </a:rPr>
              <a:t>: </a:t>
            </a:r>
            <a:endParaRPr lang="en-US" altLang="ko-KR" sz="1400" smtClean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ko-KR" altLang="en-US" sz="1000" smtClean="0">
                <a:solidFill>
                  <a:schemeClr val="tx1"/>
                </a:solidFill>
              </a:rPr>
              <a:t>기존의 </a:t>
            </a:r>
            <a:r>
              <a:rPr lang="ko-KR" altLang="en-US" sz="1000">
                <a:solidFill>
                  <a:schemeClr val="tx1"/>
                </a:solidFill>
              </a:rPr>
              <a:t>기업 리사이클링 시스템은 해당 기업의 아이스팩을 반납하고</a:t>
            </a:r>
            <a:r>
              <a:rPr lang="en-US" altLang="ko-KR" sz="1000">
                <a:solidFill>
                  <a:schemeClr val="tx1"/>
                </a:solidFill>
              </a:rPr>
              <a:t>, </a:t>
            </a:r>
            <a:r>
              <a:rPr lang="ko-KR" altLang="en-US" sz="1000" smtClean="0">
                <a:solidFill>
                  <a:schemeClr val="tx1"/>
                </a:solidFill>
              </a:rPr>
              <a:t>재구매를 </a:t>
            </a:r>
            <a:r>
              <a:rPr lang="ko-KR" altLang="en-US" sz="1000">
                <a:solidFill>
                  <a:schemeClr val="tx1"/>
                </a:solidFill>
              </a:rPr>
              <a:t>해야 </a:t>
            </a:r>
            <a:endParaRPr lang="en-US" altLang="ko-KR" sz="1000" smtClean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ko-KR" altLang="en-US" sz="1000" smtClean="0">
                <a:solidFill>
                  <a:schemeClr val="tx1"/>
                </a:solidFill>
              </a:rPr>
              <a:t>참여 </a:t>
            </a:r>
            <a:r>
              <a:rPr lang="ko-KR" altLang="en-US" sz="1000">
                <a:solidFill>
                  <a:schemeClr val="tx1"/>
                </a:solidFill>
              </a:rPr>
              <a:t>가능한 것과 달리 </a:t>
            </a:r>
            <a:r>
              <a:rPr lang="ko-KR" altLang="en-US" sz="1000" smtClean="0">
                <a:solidFill>
                  <a:schemeClr val="tx1"/>
                </a:solidFill>
              </a:rPr>
              <a:t>해당 </a:t>
            </a:r>
            <a:r>
              <a:rPr lang="ko-KR" altLang="en-US" sz="1000">
                <a:solidFill>
                  <a:schemeClr val="tx1"/>
                </a:solidFill>
              </a:rPr>
              <a:t>가게에서 물건을 구매하지 않았어도 </a:t>
            </a:r>
            <a:endParaRPr lang="en-US" altLang="ko-KR" sz="1000" smtClean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ko-KR" altLang="en-US" sz="1000" smtClean="0">
                <a:solidFill>
                  <a:schemeClr val="tx1"/>
                </a:solidFill>
              </a:rPr>
              <a:t>누구나 </a:t>
            </a:r>
            <a:r>
              <a:rPr lang="ko-KR" altLang="en-US" sz="1000">
                <a:solidFill>
                  <a:schemeClr val="tx1"/>
                </a:solidFill>
              </a:rPr>
              <a:t>자유롭게 리사이클링에 참여 가능하다</a:t>
            </a:r>
            <a:r>
              <a:rPr lang="en-US" altLang="ko-KR" sz="1000" smtClean="0">
                <a:solidFill>
                  <a:schemeClr val="tx1"/>
                </a:solidFill>
              </a:rPr>
              <a:t>.</a:t>
            </a:r>
          </a:p>
          <a:p>
            <a:endParaRPr lang="en-US" altLang="ko-KR" sz="1400">
              <a:solidFill>
                <a:schemeClr val="tx1"/>
              </a:solidFill>
            </a:endParaRPr>
          </a:p>
          <a:p>
            <a:r>
              <a:rPr lang="ko-KR" altLang="en-US" sz="1400" b="1" smtClean="0">
                <a:solidFill>
                  <a:schemeClr val="tx1"/>
                </a:solidFill>
              </a:rPr>
              <a:t>나만의 리워드</a:t>
            </a:r>
            <a:r>
              <a:rPr lang="ko-KR" altLang="en-US" sz="1400" smtClean="0">
                <a:solidFill>
                  <a:schemeClr val="tx1"/>
                </a:solidFill>
              </a:rPr>
              <a:t> </a:t>
            </a:r>
            <a:r>
              <a:rPr lang="en-US" altLang="ko-KR" sz="1400" smtClean="0">
                <a:solidFill>
                  <a:schemeClr val="tx1"/>
                </a:solidFill>
              </a:rPr>
              <a:t>: </a:t>
            </a:r>
          </a:p>
          <a:p>
            <a:pPr marL="114300" indent="0">
              <a:buNone/>
            </a:pPr>
            <a:r>
              <a:rPr lang="ko-KR" altLang="en-US" sz="1000" smtClean="0">
                <a:solidFill>
                  <a:schemeClr val="tx1"/>
                </a:solidFill>
              </a:rPr>
              <a:t>업체 구분 없이 모든 업체로부터 나의 리사이클링 적립 리워드를 쌓을 수 있다</a:t>
            </a:r>
            <a:r>
              <a:rPr lang="en-US" altLang="ko-KR" sz="1000" smtClean="0">
                <a:solidFill>
                  <a:schemeClr val="tx1"/>
                </a:solidFill>
              </a:rPr>
              <a:t>. (</a:t>
            </a:r>
            <a:r>
              <a:rPr lang="ko-KR" altLang="en-US" sz="1000" smtClean="0">
                <a:solidFill>
                  <a:schemeClr val="tx1"/>
                </a:solidFill>
              </a:rPr>
              <a:t>정말 귀여운 메달은 덤</a:t>
            </a:r>
            <a:r>
              <a:rPr lang="en-US" altLang="ko-KR" sz="1000" smtClean="0">
                <a:solidFill>
                  <a:schemeClr val="tx1"/>
                </a:solidFill>
              </a:rPr>
              <a:t>!)</a:t>
            </a:r>
          </a:p>
          <a:p>
            <a:endParaRPr lang="en-US" altLang="ko-KR" sz="1400">
              <a:solidFill>
                <a:schemeClr val="tx1"/>
              </a:solidFill>
            </a:endParaRPr>
          </a:p>
          <a:p>
            <a:r>
              <a:rPr lang="ko-KR" altLang="en-US" sz="1400" b="1">
                <a:solidFill>
                  <a:schemeClr val="tx1"/>
                </a:solidFill>
              </a:rPr>
              <a:t>다양한 방면으로의 확장 가능성</a:t>
            </a:r>
            <a:r>
              <a:rPr lang="ko-KR" altLang="en-US" sz="1400">
                <a:solidFill>
                  <a:schemeClr val="tx1"/>
                </a:solidFill>
              </a:rPr>
              <a:t> </a:t>
            </a:r>
            <a:r>
              <a:rPr lang="en-US" altLang="ko-KR" sz="1400" smtClean="0">
                <a:solidFill>
                  <a:schemeClr val="tx1"/>
                </a:solidFill>
              </a:rPr>
              <a:t>:</a:t>
            </a:r>
          </a:p>
          <a:p>
            <a:pPr marL="114300" indent="0">
              <a:buNone/>
            </a:pPr>
            <a:r>
              <a:rPr lang="ko-KR" altLang="en-US" sz="1000" smtClean="0">
                <a:solidFill>
                  <a:schemeClr val="tx1"/>
                </a:solidFill>
              </a:rPr>
              <a:t>본 </a:t>
            </a:r>
            <a:r>
              <a:rPr lang="ko-KR" altLang="en-US" sz="1000">
                <a:solidFill>
                  <a:schemeClr val="tx1"/>
                </a:solidFill>
              </a:rPr>
              <a:t>프로젝트가 아이스팩으로 시작하였지만</a:t>
            </a:r>
            <a:r>
              <a:rPr lang="en-US" altLang="ko-KR" sz="1000">
                <a:solidFill>
                  <a:schemeClr val="tx1"/>
                </a:solidFill>
              </a:rPr>
              <a:t>, </a:t>
            </a:r>
            <a:r>
              <a:rPr lang="ko-KR" altLang="en-US" sz="1000">
                <a:solidFill>
                  <a:schemeClr val="tx1"/>
                </a:solidFill>
              </a:rPr>
              <a:t>리사이클 가능한 모든 제품으로 확장 가능하다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68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442328" y="579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b="1">
                <a:solidFill>
                  <a:srgbClr val="004E92"/>
                </a:solidFill>
              </a:rPr>
              <a:t>INDEX</a:t>
            </a:r>
            <a:endParaRPr sz="3600" b="1">
              <a:solidFill>
                <a:srgbClr val="004E92"/>
              </a:solidFill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442328" y="1355716"/>
            <a:ext cx="4469306" cy="40726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>
              <a:lnSpc>
                <a:spcPct val="160000"/>
              </a:lnSpc>
              <a:buAutoNum type="arabicPeriod"/>
            </a:pPr>
            <a:r>
              <a:rPr lang="ko-KR" altLang="en-US" sz="1700">
                <a:solidFill>
                  <a:schemeClr val="tx1"/>
                </a:solidFill>
              </a:rPr>
              <a:t>문제 상황</a:t>
            </a:r>
          </a:p>
          <a:p>
            <a:pPr lvl="0">
              <a:lnSpc>
                <a:spcPct val="160000"/>
              </a:lnSpc>
              <a:buAutoNum type="arabicPeriod"/>
            </a:pPr>
            <a:r>
              <a:rPr lang="ko-KR" altLang="en-US" sz="1700">
                <a:solidFill>
                  <a:schemeClr val="tx1"/>
                </a:solidFill>
              </a:rPr>
              <a:t>프로젝트 </a:t>
            </a:r>
            <a:r>
              <a:rPr lang="ko-KR" altLang="en-US" sz="1700" smtClean="0">
                <a:solidFill>
                  <a:schemeClr val="tx1"/>
                </a:solidFill>
              </a:rPr>
              <a:t>목적 및 </a:t>
            </a:r>
            <a:r>
              <a:rPr lang="ko-KR" altLang="en-US" sz="1700">
                <a:solidFill>
                  <a:schemeClr val="tx1"/>
                </a:solidFill>
              </a:rPr>
              <a:t>솔루션</a:t>
            </a:r>
          </a:p>
          <a:p>
            <a:pPr lvl="0">
              <a:lnSpc>
                <a:spcPct val="160000"/>
              </a:lnSpc>
              <a:buAutoNum type="arabicPeriod"/>
            </a:pPr>
            <a:r>
              <a:rPr lang="ko-KR" altLang="en-US" sz="1700">
                <a:solidFill>
                  <a:schemeClr val="tx1"/>
                </a:solidFill>
              </a:rPr>
              <a:t>기술 구성 </a:t>
            </a:r>
            <a:r>
              <a:rPr lang="ko-KR" altLang="en-US" sz="1700" smtClean="0">
                <a:solidFill>
                  <a:schemeClr val="tx1"/>
                </a:solidFill>
              </a:rPr>
              <a:t>요소 및 기능 </a:t>
            </a:r>
            <a:r>
              <a:rPr lang="ko-KR" altLang="en-US" sz="1700">
                <a:solidFill>
                  <a:schemeClr val="tx1"/>
                </a:solidFill>
              </a:rPr>
              <a:t>소개</a:t>
            </a:r>
          </a:p>
          <a:p>
            <a:pPr lvl="0">
              <a:lnSpc>
                <a:spcPct val="160000"/>
              </a:lnSpc>
              <a:buAutoNum type="arabicPeriod"/>
            </a:pPr>
            <a:r>
              <a:rPr lang="en-US" altLang="ko-KR" sz="1700">
                <a:solidFill>
                  <a:schemeClr val="tx1"/>
                </a:solidFill>
              </a:rPr>
              <a:t>UI/UX</a:t>
            </a:r>
          </a:p>
          <a:p>
            <a:pPr lvl="0">
              <a:lnSpc>
                <a:spcPct val="160000"/>
              </a:lnSpc>
              <a:buAutoNum type="arabicPeriod"/>
            </a:pPr>
            <a:r>
              <a:rPr lang="ko-KR" altLang="en-US" sz="1700">
                <a:solidFill>
                  <a:schemeClr val="tx1"/>
                </a:solidFill>
              </a:rPr>
              <a:t>성장 가능 전략</a:t>
            </a:r>
          </a:p>
          <a:p>
            <a:pPr lvl="0">
              <a:lnSpc>
                <a:spcPct val="160000"/>
              </a:lnSpc>
              <a:buAutoNum type="arabicPeriod"/>
            </a:pPr>
            <a:r>
              <a:rPr lang="ko-KR" altLang="en-US" sz="1700">
                <a:solidFill>
                  <a:schemeClr val="tx1"/>
                </a:solidFill>
              </a:rPr>
              <a:t>차별성 및 독창성</a:t>
            </a:r>
          </a:p>
          <a:p>
            <a:pPr lvl="0">
              <a:lnSpc>
                <a:spcPct val="160000"/>
              </a:lnSpc>
              <a:buAutoNum type="arabicPeriod"/>
            </a:pPr>
            <a:r>
              <a:rPr lang="ko-KR" altLang="en-US" sz="1700">
                <a:solidFill>
                  <a:schemeClr val="tx1"/>
                </a:solidFill>
              </a:rPr>
              <a:t>활용 방안 및 확대 </a:t>
            </a:r>
            <a:r>
              <a:rPr lang="ko-KR" altLang="en-US" sz="1700" smtClean="0">
                <a:solidFill>
                  <a:schemeClr val="tx1"/>
                </a:solidFill>
              </a:rPr>
              <a:t>방향</a:t>
            </a:r>
            <a:endParaRPr lang="en-US" altLang="ko-KR" sz="170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161" y="260964"/>
            <a:ext cx="7315200" cy="4114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54" y="1013280"/>
            <a:ext cx="7315200" cy="411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4107042" y="3428977"/>
            <a:ext cx="2535936" cy="269756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892608" y="2349707"/>
            <a:ext cx="637828" cy="269756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469435" y="2860675"/>
            <a:ext cx="1462485" cy="269756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45682" y="1806606"/>
            <a:ext cx="1689700" cy="269756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45682" y="1246910"/>
            <a:ext cx="2535936" cy="269756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9964BE8-11C3-4787-80E2-0D29DC9E97C2}"/>
              </a:ext>
            </a:extLst>
          </p:cNvPr>
          <p:cNvCxnSpPr/>
          <p:nvPr/>
        </p:nvCxnSpPr>
        <p:spPr>
          <a:xfrm>
            <a:off x="0" y="415379"/>
            <a:ext cx="9144000" cy="0"/>
          </a:xfrm>
          <a:prstGeom prst="line">
            <a:avLst/>
          </a:prstGeom>
          <a:ln w="38100">
            <a:solidFill>
              <a:srgbClr val="004E9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40C7BD-1251-4E1A-957B-C4F902E50844}"/>
              </a:ext>
            </a:extLst>
          </p:cNvPr>
          <p:cNvSpPr txBox="1"/>
          <p:nvPr/>
        </p:nvSpPr>
        <p:spPr>
          <a:xfrm>
            <a:off x="3102177" y="186956"/>
            <a:ext cx="293964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rgbClr val="004E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방안 및 확대 방향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610" y="4188822"/>
            <a:ext cx="1565390" cy="9546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153" y="1341120"/>
            <a:ext cx="2248320" cy="12646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113" y="1534082"/>
            <a:ext cx="825457" cy="4643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542" y="1577625"/>
            <a:ext cx="825457" cy="46432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096" y="1516665"/>
            <a:ext cx="825457" cy="4643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776" y="1595042"/>
            <a:ext cx="825457" cy="46432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028" y="2021762"/>
            <a:ext cx="825457" cy="46432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978" y="939806"/>
            <a:ext cx="2536561" cy="1426817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b="1" smtClean="0"/>
              <a:t>‘</a:t>
            </a:r>
            <a:r>
              <a:rPr lang="ko-KR" altLang="en-US" b="1"/>
              <a:t>지역기반 리사이클링 플랫폼’으로 </a:t>
            </a:r>
            <a:r>
              <a:rPr lang="ko-KR" altLang="en-US" b="1" smtClean="0"/>
              <a:t>확장</a:t>
            </a:r>
            <a:endParaRPr lang="en-US" altLang="ko-KR" b="1" smtClean="0"/>
          </a:p>
          <a:p>
            <a:pPr marL="114300" indent="0">
              <a:buNone/>
            </a:pPr>
            <a:endParaRPr lang="en-US" altLang="ko-KR"/>
          </a:p>
          <a:p>
            <a:r>
              <a:rPr lang="ko-KR" altLang="en-US" b="1" smtClean="0"/>
              <a:t>지역 </a:t>
            </a:r>
            <a:r>
              <a:rPr lang="ko-KR" altLang="en-US" b="1"/>
              <a:t>업체 광고 효과</a:t>
            </a:r>
            <a:r>
              <a:rPr lang="ko-KR" altLang="en-US"/>
              <a:t>를 얻을 수 있는 플랫폼으로의 </a:t>
            </a:r>
            <a:r>
              <a:rPr lang="ko-KR" altLang="en-US" smtClean="0"/>
              <a:t>역할</a:t>
            </a:r>
            <a:endParaRPr lang="en-US" altLang="ko-KR" smtClean="0"/>
          </a:p>
          <a:p>
            <a:endParaRPr lang="en-US" altLang="ko-KR"/>
          </a:p>
          <a:p>
            <a:r>
              <a:rPr lang="ko-KR" altLang="en-US" smtClean="0"/>
              <a:t>식당별로 </a:t>
            </a:r>
            <a:r>
              <a:rPr lang="ko-KR" altLang="en-US"/>
              <a:t>기부한 아이스팩 개수만큼 스탬프 찍어주는 </a:t>
            </a:r>
            <a:r>
              <a:rPr lang="ko-KR" altLang="en-US" smtClean="0"/>
              <a:t>리워드도 확장</a:t>
            </a:r>
            <a:endParaRPr lang="en-US" altLang="ko-KR" smtClean="0"/>
          </a:p>
          <a:p>
            <a:endParaRPr lang="en-US" altLang="ko-KR"/>
          </a:p>
          <a:p>
            <a:r>
              <a:rPr lang="ko-KR" altLang="en-US"/>
              <a:t>머신러닝을 적용해</a:t>
            </a:r>
            <a:r>
              <a:rPr lang="ko-KR" altLang="en-US" b="1"/>
              <a:t> </a:t>
            </a:r>
            <a:r>
              <a:rPr lang="ko-KR" altLang="en-US" b="1" smtClean="0"/>
              <a:t>내용 필터링 기능</a:t>
            </a:r>
            <a:r>
              <a:rPr lang="ko-KR" altLang="en-US" smtClean="0"/>
              <a:t> 추가</a:t>
            </a:r>
            <a:endParaRPr lang="en-US" altLang="ko-KR" smtClean="0"/>
          </a:p>
          <a:p>
            <a:endParaRPr lang="en-US" altLang="ko-KR" smtClean="0"/>
          </a:p>
          <a:p>
            <a:r>
              <a:rPr lang="ko-KR" altLang="en-US" smtClean="0"/>
              <a:t>추후 </a:t>
            </a:r>
            <a:r>
              <a:rPr lang="ko-KR" altLang="en-US"/>
              <a:t>어플리케이션으로 이용 가능하게</a:t>
            </a:r>
            <a:r>
              <a:rPr lang="ko-KR" altLang="en-US" b="1"/>
              <a:t> 안드로이드</a:t>
            </a:r>
            <a:r>
              <a:rPr lang="en-US" altLang="ko-KR" b="1"/>
              <a:t>, iOS</a:t>
            </a:r>
            <a:r>
              <a:rPr lang="ko-KR" altLang="en-US" b="1"/>
              <a:t>에 배포 </a:t>
            </a:r>
            <a:r>
              <a:rPr lang="ko-KR" altLang="en-US" b="1" smtClean="0"/>
              <a:t>예정</a:t>
            </a:r>
            <a:r>
              <a:rPr lang="en-US" altLang="ko-KR" smtClean="0"/>
              <a:t> (+</a:t>
            </a:r>
            <a:r>
              <a:rPr lang="en-US" altLang="ko-KR" b="1" smtClean="0"/>
              <a:t>QR</a:t>
            </a:r>
            <a:r>
              <a:rPr lang="ko-KR" altLang="en-US" b="1" smtClean="0"/>
              <a:t>코드 기능</a:t>
            </a:r>
            <a:r>
              <a:rPr lang="ko-KR" altLang="en-US" smtClean="0"/>
              <a:t> 추가</a:t>
            </a:r>
            <a:r>
              <a:rPr lang="en-US" altLang="ko-KR" smtClean="0"/>
              <a:t>)</a:t>
            </a:r>
          </a:p>
          <a:p>
            <a:endParaRPr lang="en-US" altLang="ko-KR"/>
          </a:p>
          <a:p>
            <a:r>
              <a:rPr lang="ko-KR" altLang="en-US" smtClean="0"/>
              <a:t>‘</a:t>
            </a:r>
            <a:r>
              <a:rPr lang="ko-KR" altLang="en-US"/>
              <a:t>용기내 캠페인</a:t>
            </a:r>
            <a:r>
              <a:rPr lang="ko-KR" altLang="en-US" smtClean="0"/>
              <a:t>’ 리워드가 </a:t>
            </a:r>
            <a:r>
              <a:rPr lang="ko-KR" altLang="en-US"/>
              <a:t>적립되는 시스템으로 </a:t>
            </a:r>
            <a:r>
              <a:rPr lang="ko-KR" altLang="en-US" smtClean="0"/>
              <a:t>확장</a:t>
            </a:r>
            <a:endParaRPr lang="en-US" altLang="ko-KR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91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049102" y="1385523"/>
            <a:ext cx="5469921" cy="20116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smtClean="0">
                <a:solidFill>
                  <a:srgbClr val="004E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Thank</a:t>
            </a:r>
            <a:br>
              <a:rPr lang="en-US" sz="10000" smtClean="0">
                <a:solidFill>
                  <a:srgbClr val="004E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</a:br>
            <a:r>
              <a:rPr lang="en-US" sz="10000" smtClean="0">
                <a:solidFill>
                  <a:srgbClr val="004E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You</a:t>
            </a:r>
            <a:endParaRPr sz="10000">
              <a:solidFill>
                <a:srgbClr val="004E9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318222" y="4075319"/>
            <a:ext cx="3607788" cy="517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smtClean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아이스팩 리사이클링의 완벽한 마무리</a:t>
            </a:r>
            <a:r>
              <a:rPr lang="en-US" altLang="ko-KR" sz="1400" smtClean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  <a:endParaRPr sz="1400">
              <a:solidFill>
                <a:schemeClr val="bg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rcRect r="21915"/>
          <a:stretch/>
        </p:blipFill>
        <p:spPr>
          <a:xfrm>
            <a:off x="-2680330" y="-465620"/>
            <a:ext cx="5712021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387300" y="4068330"/>
            <a:ext cx="50622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ko" sz="1200" smtClean="0">
                <a:solidFill>
                  <a:schemeClr val="bg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2022 </a:t>
            </a:r>
            <a:r>
              <a:rPr lang="en-GB" altLang="ko" sz="1200">
                <a:solidFill>
                  <a:schemeClr val="bg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GDSC KR Winter Hack: </a:t>
            </a:r>
            <a:endParaRPr lang="en-US" altLang="ko" sz="1200" smtClean="0">
              <a:solidFill>
                <a:schemeClr val="bg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smtClean="0">
                <a:solidFill>
                  <a:schemeClr val="bg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프레젠터 </a:t>
            </a:r>
            <a:r>
              <a:rPr lang="ko" sz="1200">
                <a:solidFill>
                  <a:schemeClr val="bg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| 코코넛(장성은, 김민지, 권은지, 김서현)</a:t>
            </a:r>
            <a:endParaRPr sz="1200">
              <a:solidFill>
                <a:schemeClr val="bg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291" y="3120350"/>
            <a:ext cx="3131738" cy="190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78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9964BE8-11C3-4787-80E2-0D29DC9E97C2}"/>
              </a:ext>
            </a:extLst>
          </p:cNvPr>
          <p:cNvCxnSpPr/>
          <p:nvPr/>
        </p:nvCxnSpPr>
        <p:spPr>
          <a:xfrm>
            <a:off x="0" y="415379"/>
            <a:ext cx="9144000" cy="0"/>
          </a:xfrm>
          <a:prstGeom prst="line">
            <a:avLst/>
          </a:prstGeom>
          <a:ln w="38100">
            <a:solidFill>
              <a:srgbClr val="004E9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40C7BD-1251-4E1A-957B-C4F902E50844}"/>
              </a:ext>
            </a:extLst>
          </p:cNvPr>
          <p:cNvSpPr txBox="1"/>
          <p:nvPr/>
        </p:nvSpPr>
        <p:spPr>
          <a:xfrm>
            <a:off x="3102177" y="186956"/>
            <a:ext cx="293964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mtClean="0">
                <a:solidFill>
                  <a:srgbClr val="004E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상황</a:t>
            </a:r>
            <a:endParaRPr lang="ko-KR" altLang="en-US" sz="2400">
              <a:solidFill>
                <a:srgbClr val="004E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610" y="4188822"/>
            <a:ext cx="1565390" cy="9546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" y="0"/>
            <a:ext cx="913336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Picture 9" descr="https://img.seoul.co.kr/img/upload/2021/01/06/SSI_202101062346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2FF63E8-A3C5-4891-8005-4CFF26F7ECF1}"/>
              </a:ext>
            </a:extLst>
          </p:cNvPr>
          <p:cNvSpPr/>
          <p:nvPr/>
        </p:nvSpPr>
        <p:spPr>
          <a:xfrm>
            <a:off x="0" y="-6136"/>
            <a:ext cx="9158264" cy="5155772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Picture 4" descr="https://lh4.googleusercontent.com/Kj36qe6kBowgMnG4gZYl3MaxgfbvEAhG_qMKKZtSbN8QvW1SnsJk9G5LaF144Uvp4jfJJrqZq_0FC7OHX6oj9XAs7MAcPqB5IBj90Xpx5fbqgnDMdznEgayjpVnUr_FqKMsmJfBWyxLh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8" b="2219"/>
          <a:stretch/>
        </p:blipFill>
        <p:spPr bwMode="auto">
          <a:xfrm>
            <a:off x="2539035" y="517922"/>
            <a:ext cx="4065931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30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Picture 9" descr="https://img.seoul.co.kr/img/upload/2021/01/06/SSI_202101062346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14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9964BE8-11C3-4787-80E2-0D29DC9E97C2}"/>
              </a:ext>
            </a:extLst>
          </p:cNvPr>
          <p:cNvCxnSpPr/>
          <p:nvPr/>
        </p:nvCxnSpPr>
        <p:spPr>
          <a:xfrm>
            <a:off x="0" y="415379"/>
            <a:ext cx="9144000" cy="0"/>
          </a:xfrm>
          <a:prstGeom prst="line">
            <a:avLst/>
          </a:prstGeom>
          <a:ln w="38100">
            <a:solidFill>
              <a:srgbClr val="004E9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40C7BD-1251-4E1A-957B-C4F902E50844}"/>
              </a:ext>
            </a:extLst>
          </p:cNvPr>
          <p:cNvSpPr txBox="1"/>
          <p:nvPr/>
        </p:nvSpPr>
        <p:spPr>
          <a:xfrm>
            <a:off x="3102177" y="186956"/>
            <a:ext cx="293964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mtClean="0">
                <a:solidFill>
                  <a:srgbClr val="004E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기존의 지자체 솔루션</a:t>
            </a:r>
            <a:endParaRPr lang="ko-KR" altLang="en-US" sz="2400" b="1">
              <a:solidFill>
                <a:srgbClr val="004E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610" y="4188822"/>
            <a:ext cx="1565390" cy="95467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7113"/>
            <a:ext cx="9144000" cy="140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15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5149349" y="4058352"/>
            <a:ext cx="1769611" cy="233241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69333" y="4073286"/>
            <a:ext cx="2953087" cy="201534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9964BE8-11C3-4787-80E2-0D29DC9E97C2}"/>
              </a:ext>
            </a:extLst>
          </p:cNvPr>
          <p:cNvCxnSpPr/>
          <p:nvPr/>
        </p:nvCxnSpPr>
        <p:spPr>
          <a:xfrm>
            <a:off x="0" y="415379"/>
            <a:ext cx="9144000" cy="0"/>
          </a:xfrm>
          <a:prstGeom prst="line">
            <a:avLst/>
          </a:prstGeom>
          <a:ln w="38100">
            <a:solidFill>
              <a:srgbClr val="004E9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40C7BD-1251-4E1A-957B-C4F902E50844}"/>
              </a:ext>
            </a:extLst>
          </p:cNvPr>
          <p:cNvSpPr txBox="1"/>
          <p:nvPr/>
        </p:nvSpPr>
        <p:spPr>
          <a:xfrm>
            <a:off x="3102177" y="186956"/>
            <a:ext cx="293964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mtClean="0">
                <a:solidFill>
                  <a:srgbClr val="004E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아이싱 프로젝트 목적</a:t>
            </a:r>
            <a:endParaRPr lang="ko-KR" altLang="en-US" sz="2400" b="1">
              <a:solidFill>
                <a:srgbClr val="004E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610" y="4188822"/>
            <a:ext cx="1565390" cy="95467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77349" y="3819822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UN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지속가능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목표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(SDGs) 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기후 </a:t>
            </a:r>
            <a:r>
              <a:rPr lang="ko-KR" altLang="en-US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변화 대응</a:t>
            </a:r>
            <a:r>
              <a:rPr lang="en-US" altLang="ko-KR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(Climate Action</a:t>
            </a:r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수행한다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6" name="Picture 2" descr="https://lh5.googleusercontent.com/WFpXSFQ6rVnOX-MlsMISK8dh9AxHgbYPzFVyiJqIvYRxsIBudjtydt5EACe1AvCg9SRyaZEPLXd7pw5K8vs3waGxNFabuJPejiaW3JV3W3wlGwwqOsfXKdk4ZLZJm495HoYWaT7hei_8eIP-pAjWTqGZ8cP6uQO-Vx9BT_QzYWMQMtcfEd6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1" y="1205027"/>
            <a:ext cx="2354856" cy="236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오래된 미래를 입다! 순환 패션 이야기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979" y="1033752"/>
            <a:ext cx="4294537" cy="263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686288" y="3819822"/>
            <a:ext cx="35942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리사이클링을 통한 </a:t>
            </a:r>
            <a:endParaRPr lang="en-US" altLang="ko-KR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지속 가능 자원 순환 경제</a:t>
            </a:r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실현한다</a:t>
            </a:r>
            <a:r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948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9964BE8-11C3-4787-80E2-0D29DC9E97C2}"/>
              </a:ext>
            </a:extLst>
          </p:cNvPr>
          <p:cNvCxnSpPr/>
          <p:nvPr/>
        </p:nvCxnSpPr>
        <p:spPr>
          <a:xfrm>
            <a:off x="0" y="415379"/>
            <a:ext cx="9144000" cy="0"/>
          </a:xfrm>
          <a:prstGeom prst="line">
            <a:avLst/>
          </a:prstGeom>
          <a:ln w="38100">
            <a:solidFill>
              <a:srgbClr val="004E9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40C7BD-1251-4E1A-957B-C4F902E50844}"/>
              </a:ext>
            </a:extLst>
          </p:cNvPr>
          <p:cNvSpPr txBox="1"/>
          <p:nvPr/>
        </p:nvSpPr>
        <p:spPr>
          <a:xfrm>
            <a:off x="3102177" y="186956"/>
            <a:ext cx="293964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mtClean="0">
                <a:solidFill>
                  <a:srgbClr val="004E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ICYING </a:t>
            </a:r>
            <a:r>
              <a:rPr lang="ko-KR" altLang="en-US" sz="2400" b="1" smtClean="0">
                <a:solidFill>
                  <a:srgbClr val="004E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솔루션</a:t>
            </a:r>
            <a:endParaRPr lang="ko-KR" altLang="en-US" sz="2400" b="1">
              <a:solidFill>
                <a:srgbClr val="004E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610" y="4188822"/>
            <a:ext cx="1565390" cy="95467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25" y="1591127"/>
            <a:ext cx="8673737" cy="192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4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830125" y="3528425"/>
            <a:ext cx="2944055" cy="488102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9964BE8-11C3-4787-80E2-0D29DC9E97C2}"/>
              </a:ext>
            </a:extLst>
          </p:cNvPr>
          <p:cNvCxnSpPr/>
          <p:nvPr/>
        </p:nvCxnSpPr>
        <p:spPr>
          <a:xfrm>
            <a:off x="0" y="415379"/>
            <a:ext cx="9144000" cy="0"/>
          </a:xfrm>
          <a:prstGeom prst="line">
            <a:avLst/>
          </a:prstGeom>
          <a:ln w="38100">
            <a:solidFill>
              <a:srgbClr val="004E9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40C7BD-1251-4E1A-957B-C4F902E50844}"/>
              </a:ext>
            </a:extLst>
          </p:cNvPr>
          <p:cNvSpPr txBox="1"/>
          <p:nvPr/>
        </p:nvSpPr>
        <p:spPr>
          <a:xfrm>
            <a:off x="3102177" y="186956"/>
            <a:ext cx="293964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mtClean="0">
                <a:solidFill>
                  <a:srgbClr val="004E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ICYING </a:t>
            </a:r>
            <a:r>
              <a:rPr lang="ko-KR" altLang="en-US" sz="2400" b="1" smtClean="0">
                <a:solidFill>
                  <a:srgbClr val="004E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솔루션</a:t>
            </a:r>
            <a:endParaRPr lang="ko-KR" altLang="en-US" sz="2400" b="1">
              <a:solidFill>
                <a:srgbClr val="004E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610" y="4188822"/>
            <a:ext cx="1565390" cy="954677"/>
          </a:xfrm>
          <a:prstGeom prst="rect">
            <a:avLst/>
          </a:prstGeom>
        </p:spPr>
      </p:pic>
      <p:sp>
        <p:nvSpPr>
          <p:cNvPr id="7" name="톱니 모양의 오른쪽 화살표 6"/>
          <p:cNvSpPr/>
          <p:nvPr/>
        </p:nvSpPr>
        <p:spPr>
          <a:xfrm>
            <a:off x="2151016" y="3342314"/>
            <a:ext cx="1463041" cy="883218"/>
          </a:xfrm>
          <a:prstGeom prst="notchedRightArrow">
            <a:avLst/>
          </a:prstGeom>
          <a:solidFill>
            <a:srgbClr val="004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4E9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06610" y="3338711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48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선순환 효과</a:t>
            </a:r>
            <a:endParaRPr lang="en-US" altLang="ko-KR" sz="48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Google Shape;66;p14"/>
          <p:cNvSpPr txBox="1">
            <a:spLocks noGrp="1"/>
          </p:cNvSpPr>
          <p:nvPr>
            <p:ph type="body" idx="1"/>
          </p:nvPr>
        </p:nvSpPr>
        <p:spPr>
          <a:xfrm>
            <a:off x="1314994" y="1238494"/>
            <a:ext cx="7167154" cy="2188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500">
                <a:solidFill>
                  <a:schemeClr val="tx1"/>
                </a:solidFill>
              </a:rPr>
              <a:t>아이스팩을 필요로 하는 업체에서는 </a:t>
            </a:r>
            <a:r>
              <a:rPr lang="en-US" altLang="ko-KR" sz="1500">
                <a:solidFill>
                  <a:schemeClr val="tx1"/>
                </a:solidFill>
              </a:rPr>
              <a:t>ICYING</a:t>
            </a:r>
            <a:r>
              <a:rPr lang="ko-KR" altLang="en-US" sz="1500">
                <a:solidFill>
                  <a:schemeClr val="tx1"/>
                </a:solidFill>
              </a:rPr>
              <a:t>에</a:t>
            </a:r>
            <a:r>
              <a:rPr lang="ko-KR" altLang="en-US" sz="1500" b="1">
                <a:solidFill>
                  <a:schemeClr val="tx1"/>
                </a:solidFill>
              </a:rPr>
              <a:t> 업체 등록</a:t>
            </a:r>
            <a:r>
              <a:rPr lang="ko-KR" altLang="en-US" sz="1500">
                <a:solidFill>
                  <a:schemeClr val="tx1"/>
                </a:solidFill>
              </a:rPr>
              <a:t>을 </a:t>
            </a:r>
            <a:r>
              <a:rPr lang="ko-KR" altLang="en-US" sz="1500" smtClean="0">
                <a:solidFill>
                  <a:schemeClr val="tx1"/>
                </a:solidFill>
              </a:rPr>
              <a:t>해둔다</a:t>
            </a:r>
            <a:r>
              <a:rPr lang="en-US" altLang="ko-KR" sz="1500" smtClean="0">
                <a:solidFill>
                  <a:schemeClr val="tx1"/>
                </a:solidFill>
              </a:rPr>
              <a:t>.</a:t>
            </a:r>
            <a:endParaRPr lang="en-US" altLang="ko-KR" sz="1500">
              <a:solidFill>
                <a:schemeClr val="tx1"/>
              </a:solidFill>
            </a:endParaRPr>
          </a:p>
          <a:p>
            <a:pPr lvl="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500" smtClean="0">
                <a:solidFill>
                  <a:schemeClr val="tx1"/>
                </a:solidFill>
              </a:rPr>
              <a:t>기부자는 복잡한 절차 없이 </a:t>
            </a:r>
            <a:r>
              <a:rPr lang="en-US" altLang="ko-KR" sz="1500" smtClean="0">
                <a:solidFill>
                  <a:schemeClr val="tx1"/>
                </a:solidFill>
              </a:rPr>
              <a:t>ICYING</a:t>
            </a:r>
            <a:r>
              <a:rPr lang="ko-KR" altLang="en-US" sz="1500" smtClean="0">
                <a:solidFill>
                  <a:schemeClr val="tx1"/>
                </a:solidFill>
              </a:rPr>
              <a:t>을 통해 자신의 </a:t>
            </a:r>
            <a:r>
              <a:rPr lang="ko-KR" altLang="en-US" sz="1500" b="1" smtClean="0">
                <a:solidFill>
                  <a:schemeClr val="tx1"/>
                </a:solidFill>
              </a:rPr>
              <a:t>현위치와 가까운 가게를 확인</a:t>
            </a:r>
            <a:r>
              <a:rPr lang="ko-KR" altLang="en-US" sz="1500" smtClean="0">
                <a:solidFill>
                  <a:schemeClr val="tx1"/>
                </a:solidFill>
              </a:rPr>
              <a:t>한다</a:t>
            </a:r>
            <a:r>
              <a:rPr lang="en-US" altLang="ko-KR" sz="1500" smtClean="0">
                <a:solidFill>
                  <a:schemeClr val="tx1"/>
                </a:solidFill>
              </a:rPr>
              <a:t>.</a:t>
            </a:r>
          </a:p>
          <a:p>
            <a:pPr lvl="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500">
                <a:solidFill>
                  <a:schemeClr val="tx1"/>
                </a:solidFill>
              </a:rPr>
              <a:t>아이스팩을 기부자가 </a:t>
            </a:r>
            <a:r>
              <a:rPr lang="ko-KR" altLang="en-US" sz="1500" b="1">
                <a:solidFill>
                  <a:schemeClr val="tx1"/>
                </a:solidFill>
              </a:rPr>
              <a:t>직접 업체에 </a:t>
            </a:r>
            <a:r>
              <a:rPr lang="ko-KR" altLang="en-US" sz="1500" b="1" smtClean="0">
                <a:solidFill>
                  <a:schemeClr val="tx1"/>
                </a:solidFill>
              </a:rPr>
              <a:t>반납</a:t>
            </a:r>
            <a:r>
              <a:rPr lang="en-US" altLang="ko-KR" sz="1500" smtClean="0">
                <a:solidFill>
                  <a:schemeClr val="tx1"/>
                </a:solidFill>
              </a:rPr>
              <a:t>.</a:t>
            </a:r>
          </a:p>
          <a:p>
            <a:pPr lvl="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500" smtClean="0">
                <a:solidFill>
                  <a:schemeClr val="tx1"/>
                </a:solidFill>
              </a:rPr>
              <a:t>업체에서 기부자 </a:t>
            </a:r>
            <a:r>
              <a:rPr lang="en-US" altLang="ko-KR" sz="1500" smtClean="0">
                <a:solidFill>
                  <a:schemeClr val="tx1"/>
                </a:solidFill>
              </a:rPr>
              <a:t>id </a:t>
            </a:r>
            <a:r>
              <a:rPr lang="ko-KR" altLang="en-US" sz="1500" smtClean="0">
                <a:solidFill>
                  <a:schemeClr val="tx1"/>
                </a:solidFill>
              </a:rPr>
              <a:t>입력하여 리워드 적립 </a:t>
            </a:r>
            <a:endParaRPr lang="en-US" altLang="ko-KR" sz="1500" smtClean="0">
              <a:solidFill>
                <a:schemeClr val="tx1"/>
              </a:solidFill>
            </a:endParaRPr>
          </a:p>
          <a:p>
            <a:pPr lvl="0">
              <a:lnSpc>
                <a:spcPct val="160000"/>
              </a:lnSpc>
              <a:buAutoNum type="arabicPeriod"/>
            </a:pPr>
            <a:endParaRPr lang="en-US" altLang="ko-KR" sz="15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06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465</Words>
  <Application>Microsoft Office PowerPoint</Application>
  <PresentationFormat>화면 슬라이드 쇼(16:9)</PresentationFormat>
  <Paragraphs>77</Paragraphs>
  <Slides>21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나눔고딕 ExtraBold</vt:lpstr>
      <vt:lpstr>맑은 고딕</vt:lpstr>
      <vt:lpstr>여기어때 잘난체</vt:lpstr>
      <vt:lpstr>Arial</vt:lpstr>
      <vt:lpstr>나눔바른고딕</vt:lpstr>
      <vt:lpstr>Simple Light</vt:lpstr>
      <vt:lpstr>ICYING!</vt:lpstr>
      <vt:lpstr>INDEX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ICYING!</dc:title>
  <dc:creator>SM-PC</dc:creator>
  <cp:lastModifiedBy>김민지</cp:lastModifiedBy>
  <cp:revision>26</cp:revision>
  <dcterms:modified xsi:type="dcterms:W3CDTF">2022-02-05T02:30:44Z</dcterms:modified>
</cp:coreProperties>
</file>